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99" r:id="rId3"/>
    <p:sldId id="294" r:id="rId4"/>
    <p:sldId id="297" r:id="rId5"/>
    <p:sldId id="298" r:id="rId6"/>
    <p:sldId id="295" r:id="rId7"/>
    <p:sldId id="300" r:id="rId8"/>
    <p:sldId id="301" r:id="rId9"/>
    <p:sldId id="302" r:id="rId10"/>
    <p:sldId id="296" r:id="rId11"/>
  </p:sldIdLst>
  <p:sldSz cx="9144000" cy="6858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703" userDrawn="1">
          <p15:clr>
            <a:srgbClr val="A4A3A4"/>
          </p15:clr>
        </p15:guide>
        <p15:guide id="2" pos="2229" userDrawn="1">
          <p15:clr>
            <a:srgbClr val="A4A3A4"/>
          </p15:clr>
        </p15:guide>
        <p15:guide id="3" orient="horz" pos="2928" userDrawn="1">
          <p15:clr>
            <a:srgbClr val="A4A3A4"/>
          </p15:clr>
        </p15:guide>
        <p15:guide id="4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6600"/>
    <a:srgbClr val="FFF2E5"/>
    <a:srgbClr val="FFE2C5"/>
    <a:srgbClr val="FFDE9B"/>
    <a:srgbClr val="D09E00"/>
    <a:srgbClr val="663300"/>
    <a:srgbClr val="DE8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1652" autoAdjust="0"/>
  </p:normalViewPr>
  <p:slideViewPr>
    <p:cSldViewPr>
      <p:cViewPr>
        <p:scale>
          <a:sx n="70" d="100"/>
          <a:sy n="70" d="100"/>
        </p:scale>
        <p:origin x="-2814" y="-9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6" y="1376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130" y="-82"/>
      </p:cViewPr>
      <p:guideLst>
        <p:guide orient="horz" pos="2865"/>
        <p:guide orient="horz" pos="3104"/>
        <p:guide pos="2136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0464" tIns="45232" rIns="90464" bIns="4523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4" y="0"/>
            <a:ext cx="2911263" cy="492760"/>
          </a:xfrm>
          <a:prstGeom prst="rect">
            <a:avLst/>
          </a:prstGeom>
        </p:spPr>
        <p:txBody>
          <a:bodyPr vert="horz" lIns="90464" tIns="45232" rIns="90464" bIns="45232" rtlCol="0"/>
          <a:lstStyle>
            <a:lvl1pPr algn="r">
              <a:defRPr sz="1200"/>
            </a:lvl1pPr>
          </a:lstStyle>
          <a:p>
            <a:fld id="{265A6353-AF65-4A4A-8E2F-609CAB00651D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1"/>
            <a:ext cx="2911263" cy="492760"/>
          </a:xfrm>
          <a:prstGeom prst="rect">
            <a:avLst/>
          </a:prstGeom>
        </p:spPr>
        <p:txBody>
          <a:bodyPr vert="horz" lIns="90464" tIns="45232" rIns="90464" bIns="4523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4" y="9360731"/>
            <a:ext cx="2911263" cy="492760"/>
          </a:xfrm>
          <a:prstGeom prst="rect">
            <a:avLst/>
          </a:prstGeom>
        </p:spPr>
        <p:txBody>
          <a:bodyPr vert="horz" lIns="90464" tIns="45232" rIns="90464" bIns="45232" rtlCol="0" anchor="b"/>
          <a:lstStyle>
            <a:lvl1pPr algn="r">
              <a:defRPr sz="1200"/>
            </a:lvl1pPr>
          </a:lstStyle>
          <a:p>
            <a:fld id="{99228ECA-EDE4-4CCC-8C06-8F9DF1F8D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4999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0464" tIns="45232" rIns="90464" bIns="4523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4" y="0"/>
            <a:ext cx="2911263" cy="492760"/>
          </a:xfrm>
          <a:prstGeom prst="rect">
            <a:avLst/>
          </a:prstGeom>
        </p:spPr>
        <p:txBody>
          <a:bodyPr vert="horz" lIns="90464" tIns="45232" rIns="90464" bIns="45232" rtlCol="0"/>
          <a:lstStyle>
            <a:lvl1pPr algn="r">
              <a:defRPr sz="1200"/>
            </a:lvl1pPr>
          </a:lstStyle>
          <a:p>
            <a:fld id="{EA3B2CE8-8F8F-4064-B5BD-960ED9A51B4F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64" tIns="45232" rIns="90464" bIns="4523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1"/>
            <a:ext cx="5374640" cy="4434840"/>
          </a:xfrm>
          <a:prstGeom prst="rect">
            <a:avLst/>
          </a:prstGeom>
        </p:spPr>
        <p:txBody>
          <a:bodyPr vert="horz" lIns="90464" tIns="45232" rIns="90464" bIns="4523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1"/>
            <a:ext cx="2911263" cy="492760"/>
          </a:xfrm>
          <a:prstGeom prst="rect">
            <a:avLst/>
          </a:prstGeom>
        </p:spPr>
        <p:txBody>
          <a:bodyPr vert="horz" lIns="90464" tIns="45232" rIns="90464" bIns="4523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4" y="9360731"/>
            <a:ext cx="2911263" cy="492760"/>
          </a:xfrm>
          <a:prstGeom prst="rect">
            <a:avLst/>
          </a:prstGeom>
        </p:spPr>
        <p:txBody>
          <a:bodyPr vert="horz" lIns="90464" tIns="45232" rIns="90464" bIns="45232" rtlCol="0" anchor="b"/>
          <a:lstStyle>
            <a:lvl1pPr algn="r">
              <a:defRPr sz="1200"/>
            </a:lvl1pPr>
          </a:lstStyle>
          <a:p>
            <a:fld id="{B5BC32DA-B958-4A99-A1F5-BBFCD0239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711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5350" y="739775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C32DA-B958-4A99-A1F5-BBFCD02394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573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5350" y="739775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Contributions by BG, DE and NL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5F450-A967-FA4B-AB87-0C7027670D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57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5350" y="739775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5F450-A967-FA4B-AB87-0C7027670D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57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5350" y="739775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5F450-A967-FA4B-AB87-0C7027670D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57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5350" y="739775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5F450-A967-FA4B-AB87-0C7027670D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57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899592" y="2492896"/>
            <a:ext cx="7829872" cy="1143000"/>
          </a:xfrm>
        </p:spPr>
        <p:txBody>
          <a:bodyPr/>
          <a:lstStyle>
            <a:lvl1pPr>
              <a:defRPr sz="36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The Global Partnership for Effective Development Co-operation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3886200" cy="1752600"/>
          </a:xfrm>
        </p:spPr>
        <p:txBody>
          <a:bodyPr/>
          <a:lstStyle>
            <a:lvl1pPr marL="0" indent="0">
              <a:buFont typeface="Times" pitchFamily="112" charset="0"/>
              <a:buNone/>
              <a:defRPr sz="16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ubtitle 2"/>
          <p:cNvSpPr txBox="1">
            <a:spLocks/>
          </p:cNvSpPr>
          <p:nvPr userDrawn="1"/>
        </p:nvSpPr>
        <p:spPr bwMode="auto">
          <a:xfrm>
            <a:off x="7524330" y="6093296"/>
            <a:ext cx="1440160" cy="43204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GB" sz="2000" b="1" i="1" kern="0" dirty="0" smtClean="0">
                <a:solidFill>
                  <a:srgbClr val="FF0000"/>
                </a:solidFill>
              </a:rPr>
              <a:t>INTERNAL</a:t>
            </a:r>
            <a:endParaRPr lang="en-GB" sz="2000" b="1" i="1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47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47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ubtitle 2"/>
          <p:cNvSpPr txBox="1">
            <a:spLocks/>
          </p:cNvSpPr>
          <p:nvPr userDrawn="1"/>
        </p:nvSpPr>
        <p:spPr bwMode="auto">
          <a:xfrm>
            <a:off x="7524330" y="6093296"/>
            <a:ext cx="1440160" cy="43204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GB" sz="2000" b="1" i="1" kern="0" dirty="0" smtClean="0">
                <a:solidFill>
                  <a:srgbClr val="FF0000"/>
                </a:solidFill>
              </a:rPr>
              <a:t>INTERNAL</a:t>
            </a:r>
            <a:endParaRPr lang="en-GB" sz="2000" b="1" i="1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084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142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7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2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3966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8793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104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863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62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083624" cy="720080"/>
          </a:xfrm>
        </p:spPr>
        <p:txBody>
          <a:bodyPr/>
          <a:lstStyle>
            <a:lvl1pPr>
              <a:defRPr sz="35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47800"/>
            <a:ext cx="8083624" cy="35052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7236296" y="5157192"/>
            <a:ext cx="1728192" cy="13681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1582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2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5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7236296" y="5157192"/>
            <a:ext cx="1728192" cy="13681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4478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4478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236296" y="5157192"/>
            <a:ext cx="1728192" cy="13681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7236296" y="5157192"/>
            <a:ext cx="1728192" cy="13681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 bwMode="auto">
          <a:xfrm>
            <a:off x="7524330" y="6093296"/>
            <a:ext cx="1440160" cy="43204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GB" sz="2000" b="1" i="1" kern="0" dirty="0" smtClean="0">
                <a:solidFill>
                  <a:srgbClr val="FF0000"/>
                </a:solidFill>
              </a:rPr>
              <a:t>INTERNAL</a:t>
            </a:r>
            <a:endParaRPr lang="en-GB" sz="2000" b="1" i="1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7236296" y="5157192"/>
            <a:ext cx="1728192" cy="13681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112" charset="-128"/>
            </a:endParaRPr>
          </a:p>
        </p:txBody>
      </p:sp>
      <p:sp>
        <p:nvSpPr>
          <p:cNvPr id="4" name="Subtitle 2"/>
          <p:cNvSpPr txBox="1">
            <a:spLocks/>
          </p:cNvSpPr>
          <p:nvPr userDrawn="1"/>
        </p:nvSpPr>
        <p:spPr bwMode="auto">
          <a:xfrm>
            <a:off x="7524330" y="6093296"/>
            <a:ext cx="1440160" cy="43204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GB" sz="2000" b="1" i="1" kern="0" dirty="0" smtClean="0">
                <a:solidFill>
                  <a:srgbClr val="FF0000"/>
                </a:solidFill>
              </a:rPr>
              <a:t>INTERNAL</a:t>
            </a:r>
            <a:endParaRPr lang="en-GB" sz="2000" b="1" i="1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 userDrawn="1"/>
        </p:nvSpPr>
        <p:spPr bwMode="auto">
          <a:xfrm>
            <a:off x="7524330" y="6093296"/>
            <a:ext cx="1440160" cy="43204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GB" sz="2000" b="1" i="1" kern="0" dirty="0" smtClean="0">
                <a:solidFill>
                  <a:srgbClr val="FF0000"/>
                </a:solidFill>
              </a:rPr>
              <a:t>INTERNAL</a:t>
            </a:r>
            <a:endParaRPr lang="en-GB" sz="2000" b="1" i="1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ubtitle 2"/>
          <p:cNvSpPr txBox="1">
            <a:spLocks/>
          </p:cNvSpPr>
          <p:nvPr userDrawn="1"/>
        </p:nvSpPr>
        <p:spPr bwMode="auto">
          <a:xfrm>
            <a:off x="7524330" y="6093296"/>
            <a:ext cx="1440160" cy="43204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GB" sz="2000" b="1" i="1" kern="0" dirty="0" smtClean="0">
                <a:solidFill>
                  <a:srgbClr val="FF0000"/>
                </a:solidFill>
              </a:rPr>
              <a:t>INTERNAL</a:t>
            </a:r>
            <a:endParaRPr lang="en-GB" sz="2000" b="1" i="1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ubtitle 2"/>
          <p:cNvSpPr txBox="1">
            <a:spLocks/>
          </p:cNvSpPr>
          <p:nvPr userDrawn="1"/>
        </p:nvSpPr>
        <p:spPr bwMode="auto">
          <a:xfrm>
            <a:off x="7524330" y="6093296"/>
            <a:ext cx="1440160" cy="43204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2AF00"/>
              </a:buClr>
              <a:buFont typeface="Times" pitchFamily="112" charset="0"/>
              <a:buChar char="•"/>
              <a:defRPr>
                <a:solidFill>
                  <a:srgbClr val="989B97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GB" sz="2000" b="1" i="1" kern="0" dirty="0" smtClean="0">
                <a:solidFill>
                  <a:srgbClr val="FF0000"/>
                </a:solidFill>
              </a:rPr>
              <a:t>INTERNAL</a:t>
            </a:r>
            <a:endParaRPr lang="en-GB" sz="2000" b="1" i="1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447800"/>
            <a:ext cx="7772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89B97"/>
          </a:solidFill>
          <a:latin typeface="Arial" charset="0"/>
          <a:ea typeface="ヒラギノ角ゴ Pro W3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89B97"/>
          </a:solidFill>
          <a:latin typeface="Arial" charset="0"/>
          <a:ea typeface="ヒラギノ角ゴ Pro W3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89B97"/>
          </a:solidFill>
          <a:latin typeface="Arial" charset="0"/>
          <a:ea typeface="ヒラギノ角ゴ Pro W3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89B97"/>
          </a:solidFill>
          <a:latin typeface="Arial" charset="0"/>
          <a:ea typeface="ヒラギノ角ゴ Pro W3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89B97"/>
          </a:solidFill>
          <a:latin typeface="Arial" charset="0"/>
          <a:ea typeface="ヒラギノ角ゴ Pro W3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89B97"/>
          </a:solidFill>
          <a:latin typeface="Arial" charset="0"/>
          <a:ea typeface="ヒラギノ角ゴ Pro W3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89B97"/>
          </a:solidFill>
          <a:latin typeface="Arial" charset="0"/>
          <a:ea typeface="ヒラギノ角ゴ Pro W3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89B97"/>
          </a:solidFill>
          <a:latin typeface="Arial" charset="0"/>
          <a:ea typeface="ヒラギノ角ゴ Pro W3" pitchFamily="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2AF00"/>
        </a:buClr>
        <a:buFont typeface="Times" pitchFamily="11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2AF00"/>
        </a:buClr>
        <a:buFont typeface="Times" pitchFamily="112" charset="0"/>
        <a:buChar char="•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2AF00"/>
        </a:buClr>
        <a:buFont typeface="Times" pitchFamily="112" charset="0"/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2AF00"/>
        </a:buClr>
        <a:buFont typeface="Times" pitchFamily="112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2AF00"/>
        </a:buClr>
        <a:buFont typeface="Times" pitchFamily="112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2AF00"/>
        </a:buClr>
        <a:buFont typeface="Times" pitchFamily="112" charset="0"/>
        <a:buChar char="•"/>
        <a:defRPr>
          <a:solidFill>
            <a:srgbClr val="989B97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2AF00"/>
        </a:buClr>
        <a:buFont typeface="Times" pitchFamily="112" charset="0"/>
        <a:buChar char="•"/>
        <a:defRPr>
          <a:solidFill>
            <a:srgbClr val="989B97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2AF00"/>
        </a:buClr>
        <a:buFont typeface="Times" pitchFamily="112" charset="0"/>
        <a:buChar char="•"/>
        <a:defRPr>
          <a:solidFill>
            <a:srgbClr val="989B97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2AF00"/>
        </a:buClr>
        <a:buFont typeface="Times" pitchFamily="112" charset="0"/>
        <a:buChar char="•"/>
        <a:defRPr>
          <a:solidFill>
            <a:srgbClr val="989B97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C99C6-3E93-4CEB-A9ED-DC4F2B67A7DC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01/03/2018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05B06-6518-4ED8-A7E1-5F5C5A3A181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82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BE" sz="3200" b="1" dirty="0" smtClean="0">
              <a:solidFill>
                <a:srgbClr val="FF9900"/>
              </a:solidFill>
            </a:endParaRPr>
          </a:p>
          <a:p>
            <a:pPr marL="0" indent="0" algn="ctr">
              <a:buNone/>
            </a:pPr>
            <a:r>
              <a:rPr lang="fr-BE" sz="3200" b="1" dirty="0" smtClean="0">
                <a:solidFill>
                  <a:srgbClr val="FF9900"/>
                </a:solidFill>
              </a:rPr>
              <a:t>Global </a:t>
            </a:r>
            <a:r>
              <a:rPr lang="fr-BE" sz="3200" b="1" dirty="0" smtClean="0">
                <a:solidFill>
                  <a:srgbClr val="FF9900"/>
                </a:solidFill>
              </a:rPr>
              <a:t>Partnership for Effective Development </a:t>
            </a:r>
            <a:r>
              <a:rPr lang="fr-BE" sz="3200" b="1" dirty="0" err="1" smtClean="0">
                <a:solidFill>
                  <a:srgbClr val="FF9900"/>
                </a:solidFill>
              </a:rPr>
              <a:t>Cooperation</a:t>
            </a:r>
            <a:endParaRPr lang="fr-BE" sz="3200" b="1" dirty="0" smtClean="0">
              <a:solidFill>
                <a:srgbClr val="FF9900"/>
              </a:solidFill>
            </a:endParaRPr>
          </a:p>
          <a:p>
            <a:endParaRPr lang="fr-BE" dirty="0" smtClean="0"/>
          </a:p>
          <a:p>
            <a:endParaRPr lang="fr-BE" dirty="0"/>
          </a:p>
          <a:p>
            <a:pPr marL="0" indent="0" algn="ctr">
              <a:buNone/>
            </a:pPr>
            <a:r>
              <a:rPr lang="fr-BE" sz="2400" b="1" dirty="0" smtClean="0">
                <a:solidFill>
                  <a:srgbClr val="002060"/>
                </a:solidFill>
              </a:rPr>
              <a:t>Update </a:t>
            </a:r>
            <a:r>
              <a:rPr lang="fr-BE" sz="2400" b="1" dirty="0" smtClean="0">
                <a:solidFill>
                  <a:srgbClr val="002060"/>
                </a:solidFill>
              </a:rPr>
              <a:t>on the </a:t>
            </a:r>
            <a:r>
              <a:rPr lang="fr-BE" sz="2400" b="1" dirty="0" err="1" smtClean="0">
                <a:solidFill>
                  <a:srgbClr val="002060"/>
                </a:solidFill>
              </a:rPr>
              <a:t>implementation</a:t>
            </a:r>
            <a:r>
              <a:rPr lang="fr-BE" sz="2400" b="1" dirty="0" smtClean="0">
                <a:solidFill>
                  <a:srgbClr val="002060"/>
                </a:solidFill>
              </a:rPr>
              <a:t> of the </a:t>
            </a:r>
            <a:endParaRPr lang="fr-BE" sz="24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fr-BE" sz="2400" b="1" dirty="0" smtClean="0">
                <a:solidFill>
                  <a:srgbClr val="002060"/>
                </a:solidFill>
              </a:rPr>
              <a:t>2017-18 programme of </a:t>
            </a:r>
            <a:r>
              <a:rPr lang="fr-BE" sz="2400" b="1" dirty="0" err="1" smtClean="0">
                <a:solidFill>
                  <a:srgbClr val="002060"/>
                </a:solidFill>
              </a:rPr>
              <a:t>work</a:t>
            </a:r>
            <a:endParaRPr lang="en-GB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76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sz="3200" dirty="0" smtClean="0">
                <a:solidFill>
                  <a:srgbClr val="FF6600"/>
                </a:solidFill>
              </a:rPr>
              <a:t>Programme of </a:t>
            </a:r>
            <a:r>
              <a:rPr lang="fr-BE" sz="3200" dirty="0" err="1">
                <a:solidFill>
                  <a:srgbClr val="FF6600"/>
                </a:solidFill>
              </a:rPr>
              <a:t>W</a:t>
            </a:r>
            <a:r>
              <a:rPr lang="fr-BE" sz="3200" dirty="0" err="1" smtClean="0">
                <a:solidFill>
                  <a:srgbClr val="FF6600"/>
                </a:solidFill>
              </a:rPr>
              <a:t>ork</a:t>
            </a:r>
            <a:r>
              <a:rPr lang="fr-BE" sz="3200" dirty="0" smtClean="0">
                <a:solidFill>
                  <a:srgbClr val="FF6600"/>
                </a:solidFill>
              </a:rPr>
              <a:t> 2017-2018</a:t>
            </a:r>
            <a:endParaRPr lang="en-GB" sz="3200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47800"/>
            <a:ext cx="8083624" cy="4933528"/>
          </a:xfrm>
        </p:spPr>
        <p:txBody>
          <a:bodyPr/>
          <a:lstStyle/>
          <a:p>
            <a:pPr marL="0" lvl="0" indent="0">
              <a:buNone/>
            </a:pPr>
            <a:r>
              <a:rPr lang="fr-BE" sz="2400" dirty="0" smtClean="0">
                <a:solidFill>
                  <a:srgbClr val="002060"/>
                </a:solidFill>
              </a:rPr>
              <a:t>SO 1 – </a:t>
            </a:r>
            <a:r>
              <a:rPr lang="fr-BE" sz="2400" dirty="0" err="1" smtClean="0">
                <a:solidFill>
                  <a:srgbClr val="002060"/>
                </a:solidFill>
              </a:rPr>
              <a:t>Enhanced</a:t>
            </a:r>
            <a:r>
              <a:rPr lang="fr-BE" sz="2400" dirty="0" smtClean="0">
                <a:solidFill>
                  <a:srgbClr val="002060"/>
                </a:solidFill>
              </a:rPr>
              <a:t> Support to Effective Development </a:t>
            </a:r>
            <a:r>
              <a:rPr lang="fr-BE" sz="2400" dirty="0" err="1" smtClean="0">
                <a:solidFill>
                  <a:srgbClr val="002060"/>
                </a:solidFill>
              </a:rPr>
              <a:t>Cooperation</a:t>
            </a:r>
            <a:r>
              <a:rPr lang="fr-BE" sz="2400" dirty="0" smtClean="0">
                <a:solidFill>
                  <a:srgbClr val="002060"/>
                </a:solidFill>
              </a:rPr>
              <a:t> at the Country </a:t>
            </a:r>
            <a:r>
              <a:rPr lang="fr-BE" sz="2400" dirty="0" err="1" smtClean="0">
                <a:solidFill>
                  <a:srgbClr val="002060"/>
                </a:solidFill>
              </a:rPr>
              <a:t>Level</a:t>
            </a:r>
            <a:endParaRPr lang="fr-BE" sz="2400" dirty="0" smtClean="0">
              <a:solidFill>
                <a:srgbClr val="002060"/>
              </a:solidFill>
            </a:endParaRPr>
          </a:p>
          <a:p>
            <a:pPr marL="0" lvl="0" indent="0">
              <a:buNone/>
            </a:pPr>
            <a:endParaRPr lang="fr-BE" sz="2400" dirty="0">
              <a:solidFill>
                <a:srgbClr val="002060"/>
              </a:solidFill>
            </a:endParaRPr>
          </a:p>
          <a:p>
            <a:pPr marL="0" lvl="0" indent="0">
              <a:buNone/>
            </a:pPr>
            <a:r>
              <a:rPr lang="fr-BE" sz="2400" dirty="0" smtClean="0">
                <a:solidFill>
                  <a:srgbClr val="002060"/>
                </a:solidFill>
              </a:rPr>
              <a:t>SO 2 – </a:t>
            </a:r>
            <a:r>
              <a:rPr lang="fr-BE" sz="2400" dirty="0" err="1" smtClean="0">
                <a:solidFill>
                  <a:srgbClr val="002060"/>
                </a:solidFill>
              </a:rPr>
              <a:t>Unlocking</a:t>
            </a:r>
            <a:r>
              <a:rPr lang="fr-BE" sz="2400" dirty="0" smtClean="0">
                <a:solidFill>
                  <a:srgbClr val="002060"/>
                </a:solidFill>
              </a:rPr>
              <a:t> the </a:t>
            </a:r>
            <a:r>
              <a:rPr lang="fr-BE" sz="2400" dirty="0" err="1" smtClean="0">
                <a:solidFill>
                  <a:srgbClr val="002060"/>
                </a:solidFill>
              </a:rPr>
              <a:t>Potential</a:t>
            </a:r>
            <a:r>
              <a:rPr lang="fr-BE" sz="2400" dirty="0" smtClean="0">
                <a:solidFill>
                  <a:srgbClr val="002060"/>
                </a:solidFill>
              </a:rPr>
              <a:t> of </a:t>
            </a:r>
            <a:r>
              <a:rPr lang="fr-BE" sz="2400" dirty="0" err="1" smtClean="0">
                <a:solidFill>
                  <a:srgbClr val="002060"/>
                </a:solidFill>
              </a:rPr>
              <a:t>Effectiveness</a:t>
            </a:r>
            <a:r>
              <a:rPr lang="fr-BE" sz="2400" dirty="0" smtClean="0">
                <a:solidFill>
                  <a:srgbClr val="002060"/>
                </a:solidFill>
              </a:rPr>
              <a:t> and </a:t>
            </a:r>
            <a:r>
              <a:rPr lang="fr-BE" sz="2400" dirty="0" err="1" smtClean="0">
                <a:solidFill>
                  <a:srgbClr val="002060"/>
                </a:solidFill>
              </a:rPr>
              <a:t>updating</a:t>
            </a:r>
            <a:r>
              <a:rPr lang="fr-BE" sz="2400" dirty="0" smtClean="0">
                <a:solidFill>
                  <a:srgbClr val="002060"/>
                </a:solidFill>
              </a:rPr>
              <a:t> monitoring for 2030</a:t>
            </a:r>
          </a:p>
          <a:p>
            <a:pPr marL="0" lvl="0" indent="0">
              <a:buNone/>
            </a:pPr>
            <a:endParaRPr lang="fr-BE" sz="2400" dirty="0">
              <a:solidFill>
                <a:srgbClr val="002060"/>
              </a:solidFill>
            </a:endParaRPr>
          </a:p>
          <a:p>
            <a:pPr marL="0" lvl="0" indent="0">
              <a:buNone/>
            </a:pPr>
            <a:r>
              <a:rPr lang="fr-BE" sz="2400" dirty="0" smtClean="0">
                <a:solidFill>
                  <a:srgbClr val="002060"/>
                </a:solidFill>
              </a:rPr>
              <a:t>SO 3 – Sharing </a:t>
            </a:r>
            <a:r>
              <a:rPr lang="fr-BE" sz="2400" dirty="0" err="1" smtClean="0">
                <a:solidFill>
                  <a:srgbClr val="002060"/>
                </a:solidFill>
              </a:rPr>
              <a:t>knowledge</a:t>
            </a:r>
            <a:r>
              <a:rPr lang="fr-BE" sz="2400" dirty="0" smtClean="0">
                <a:solidFill>
                  <a:srgbClr val="002060"/>
                </a:solidFill>
              </a:rPr>
              <a:t> to </a:t>
            </a:r>
            <a:r>
              <a:rPr lang="fr-BE" sz="2400" dirty="0" err="1" smtClean="0">
                <a:solidFill>
                  <a:srgbClr val="002060"/>
                </a:solidFill>
              </a:rPr>
              <a:t>scale</a:t>
            </a:r>
            <a:r>
              <a:rPr lang="fr-BE" sz="2400" dirty="0" smtClean="0">
                <a:solidFill>
                  <a:srgbClr val="002060"/>
                </a:solidFill>
              </a:rPr>
              <a:t> up </a:t>
            </a:r>
            <a:r>
              <a:rPr lang="fr-BE" sz="2400" dirty="0" err="1" smtClean="0">
                <a:solidFill>
                  <a:srgbClr val="002060"/>
                </a:solidFill>
              </a:rPr>
              <a:t>innovative</a:t>
            </a:r>
            <a:r>
              <a:rPr lang="fr-BE" sz="2400" dirty="0" smtClean="0">
                <a:solidFill>
                  <a:srgbClr val="002060"/>
                </a:solidFill>
              </a:rPr>
              <a:t> </a:t>
            </a:r>
            <a:r>
              <a:rPr lang="fr-BE" sz="2400" dirty="0" err="1" smtClean="0">
                <a:solidFill>
                  <a:srgbClr val="002060"/>
                </a:solidFill>
              </a:rPr>
              <a:t>development</a:t>
            </a:r>
            <a:r>
              <a:rPr lang="fr-BE" sz="2400" dirty="0" smtClean="0">
                <a:solidFill>
                  <a:srgbClr val="002060"/>
                </a:solidFill>
              </a:rPr>
              <a:t> solutions</a:t>
            </a:r>
          </a:p>
          <a:p>
            <a:pPr marL="0" lvl="0" indent="0">
              <a:buNone/>
            </a:pPr>
            <a:endParaRPr lang="fr-BE" sz="2400" dirty="0">
              <a:solidFill>
                <a:srgbClr val="002060"/>
              </a:solidFill>
            </a:endParaRPr>
          </a:p>
          <a:p>
            <a:pPr marL="0" lvl="0" indent="0">
              <a:buNone/>
            </a:pPr>
            <a:r>
              <a:rPr lang="fr-BE" sz="2400" dirty="0" smtClean="0">
                <a:solidFill>
                  <a:srgbClr val="002060"/>
                </a:solidFill>
              </a:rPr>
              <a:t>SO 4 – </a:t>
            </a:r>
            <a:r>
              <a:rPr lang="fr-BE" sz="2400" dirty="0" err="1" smtClean="0">
                <a:solidFill>
                  <a:srgbClr val="002060"/>
                </a:solidFill>
              </a:rPr>
              <a:t>Scaling</a:t>
            </a:r>
            <a:r>
              <a:rPr lang="fr-BE" sz="2400" dirty="0" smtClean="0">
                <a:solidFill>
                  <a:srgbClr val="002060"/>
                </a:solidFill>
              </a:rPr>
              <a:t> up </a:t>
            </a:r>
            <a:r>
              <a:rPr lang="fr-BE" sz="2400" dirty="0" err="1" smtClean="0">
                <a:solidFill>
                  <a:srgbClr val="002060"/>
                </a:solidFill>
              </a:rPr>
              <a:t>private</a:t>
            </a:r>
            <a:r>
              <a:rPr lang="fr-BE" sz="2400" dirty="0" smtClean="0">
                <a:solidFill>
                  <a:srgbClr val="002060"/>
                </a:solidFill>
              </a:rPr>
              <a:t> </a:t>
            </a:r>
            <a:r>
              <a:rPr lang="fr-BE" sz="2400" dirty="0" err="1" smtClean="0">
                <a:solidFill>
                  <a:srgbClr val="002060"/>
                </a:solidFill>
              </a:rPr>
              <a:t>sector</a:t>
            </a:r>
            <a:r>
              <a:rPr lang="fr-BE" sz="2400" dirty="0" smtClean="0">
                <a:solidFill>
                  <a:srgbClr val="002060"/>
                </a:solidFill>
              </a:rPr>
              <a:t> engagement </a:t>
            </a:r>
            <a:r>
              <a:rPr lang="fr-BE" sz="2400" dirty="0" err="1" smtClean="0">
                <a:solidFill>
                  <a:srgbClr val="002060"/>
                </a:solidFill>
              </a:rPr>
              <a:t>leveraged</a:t>
            </a:r>
            <a:r>
              <a:rPr lang="fr-BE" sz="2400" dirty="0" smtClean="0">
                <a:solidFill>
                  <a:srgbClr val="002060"/>
                </a:solidFill>
              </a:rPr>
              <a:t> </a:t>
            </a:r>
            <a:r>
              <a:rPr lang="fr-BE" sz="2400" dirty="0" err="1" smtClean="0">
                <a:solidFill>
                  <a:srgbClr val="002060"/>
                </a:solidFill>
              </a:rPr>
              <a:t>through</a:t>
            </a:r>
            <a:r>
              <a:rPr lang="fr-BE" sz="2400" dirty="0" smtClean="0">
                <a:solidFill>
                  <a:srgbClr val="002060"/>
                </a:solidFill>
              </a:rPr>
              <a:t> </a:t>
            </a:r>
            <a:r>
              <a:rPr lang="fr-BE" sz="2400" dirty="0" err="1" smtClean="0">
                <a:solidFill>
                  <a:srgbClr val="002060"/>
                </a:solidFill>
              </a:rPr>
              <a:t>development</a:t>
            </a:r>
            <a:r>
              <a:rPr lang="fr-BE" sz="2400" dirty="0" smtClean="0">
                <a:solidFill>
                  <a:srgbClr val="002060"/>
                </a:solidFill>
              </a:rPr>
              <a:t> </a:t>
            </a:r>
            <a:r>
              <a:rPr lang="fr-BE" sz="2400" dirty="0" err="1" smtClean="0">
                <a:solidFill>
                  <a:srgbClr val="002060"/>
                </a:solidFill>
              </a:rPr>
              <a:t>cooperation</a:t>
            </a:r>
            <a:r>
              <a:rPr lang="fr-BE" sz="2400" dirty="0" smtClean="0">
                <a:solidFill>
                  <a:srgbClr val="002060"/>
                </a:solidFill>
              </a:rPr>
              <a:t> 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23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9036496" cy="968152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rgbClr val="FF9900"/>
                </a:solidFill>
              </a:rPr>
              <a:t>STRATEGIC OUTPUT 3</a:t>
            </a:r>
            <a:br>
              <a:rPr lang="fr-FR" sz="2400" dirty="0" smtClean="0">
                <a:solidFill>
                  <a:srgbClr val="FF9900"/>
                </a:solidFill>
              </a:rPr>
            </a:br>
            <a:r>
              <a:rPr lang="fr-FR" sz="2400" dirty="0" err="1" smtClean="0">
                <a:solidFill>
                  <a:srgbClr val="FF9900"/>
                </a:solidFill>
              </a:rPr>
              <a:t>Knowledge</a:t>
            </a:r>
            <a:r>
              <a:rPr lang="fr-FR" sz="2400" dirty="0" smtClean="0">
                <a:solidFill>
                  <a:srgbClr val="FF9900"/>
                </a:solidFill>
              </a:rPr>
              <a:t>-sharing </a:t>
            </a:r>
            <a:r>
              <a:rPr lang="fr-FR" sz="1800" dirty="0" smtClean="0">
                <a:solidFill>
                  <a:srgbClr val="FF9900"/>
                </a:solidFill>
              </a:rPr>
              <a:t/>
            </a:r>
            <a:br>
              <a:rPr lang="fr-FR" sz="1800" dirty="0" smtClean="0">
                <a:solidFill>
                  <a:srgbClr val="FF9900"/>
                </a:solidFill>
              </a:rPr>
            </a:br>
            <a:endParaRPr lang="en-GB" sz="1800" dirty="0">
              <a:solidFill>
                <a:srgbClr val="FF99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248472"/>
          </a:xfrm>
        </p:spPr>
        <p:txBody>
          <a:bodyPr/>
          <a:lstStyle/>
          <a:p>
            <a:r>
              <a:rPr lang="en-GB" sz="2000" i="0" dirty="0" smtClean="0">
                <a:solidFill>
                  <a:srgbClr val="002060"/>
                </a:solidFill>
              </a:rPr>
              <a:t>To </a:t>
            </a:r>
            <a:r>
              <a:rPr lang="en-GB" sz="2000" i="0" dirty="0">
                <a:solidFill>
                  <a:srgbClr val="002060"/>
                </a:solidFill>
              </a:rPr>
              <a:t>scale up innovative development </a:t>
            </a:r>
            <a:r>
              <a:rPr lang="en-GB" sz="2000" i="0" dirty="0" smtClean="0">
                <a:solidFill>
                  <a:srgbClr val="002060"/>
                </a:solidFill>
              </a:rPr>
              <a:t>solutions</a:t>
            </a:r>
          </a:p>
          <a:p>
            <a:pPr marL="0" indent="0">
              <a:buNone/>
            </a:pPr>
            <a:endParaRPr lang="en-GB" sz="2000" i="0" dirty="0" smtClean="0">
              <a:solidFill>
                <a:srgbClr val="002060"/>
              </a:solidFill>
            </a:endParaRPr>
          </a:p>
          <a:p>
            <a:r>
              <a:rPr lang="en-US" sz="2000" i="0" dirty="0">
                <a:solidFill>
                  <a:srgbClr val="002060"/>
                </a:solidFill>
              </a:rPr>
              <a:t>B</a:t>
            </a:r>
            <a:r>
              <a:rPr lang="en-US" sz="2000" i="0" dirty="0" smtClean="0">
                <a:solidFill>
                  <a:srgbClr val="002060"/>
                </a:solidFill>
              </a:rPr>
              <a:t>ased </a:t>
            </a:r>
            <a:r>
              <a:rPr lang="en-US" sz="2000" i="0" dirty="0">
                <a:solidFill>
                  <a:srgbClr val="002060"/>
                </a:solidFill>
              </a:rPr>
              <a:t>on the results of a recent Global Needs Assessment survey </a:t>
            </a:r>
            <a:endParaRPr lang="en-US" sz="2000" i="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000" i="0" dirty="0" smtClean="0">
              <a:solidFill>
                <a:srgbClr val="002060"/>
              </a:solidFill>
            </a:endParaRPr>
          </a:p>
          <a:p>
            <a:r>
              <a:rPr lang="en-US" sz="2000" i="0" dirty="0" smtClean="0">
                <a:solidFill>
                  <a:srgbClr val="002060"/>
                </a:solidFill>
              </a:rPr>
              <a:t>Current generation of evidence through: monitoring report/country profiles; GPIs; other regional/national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sz="2000" i="0" dirty="0" smtClean="0">
                <a:solidFill>
                  <a:srgbClr val="002060"/>
                </a:solidFill>
              </a:rPr>
              <a:t>Ongoing consultation on Terms of Reference for the </a:t>
            </a:r>
            <a:r>
              <a:rPr lang="en-US" sz="2000" i="0" dirty="0" smtClean="0">
                <a:solidFill>
                  <a:srgbClr val="002060"/>
                </a:solidFill>
              </a:rPr>
              <a:t>KSP </a:t>
            </a:r>
            <a:endParaRPr lang="en-US" sz="2000" i="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000" i="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000" b="1" u="sng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en-US" sz="2000" i="0" dirty="0" smtClean="0"/>
          </a:p>
          <a:p>
            <a:endParaRPr lang="en-US" sz="2000" i="0" dirty="0" smtClean="0"/>
          </a:p>
          <a:p>
            <a:pPr marL="0" indent="0">
              <a:buNone/>
            </a:pPr>
            <a:endParaRPr lang="en-US" sz="2000" i="0" dirty="0" smtClean="0"/>
          </a:p>
          <a:p>
            <a:pPr marL="0" lvl="0" indent="0">
              <a:buNone/>
            </a:pP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4376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9036496" cy="968152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rgbClr val="FF9900"/>
                </a:solidFill>
              </a:rPr>
              <a:t>STRATEGIC OUTPUT 4</a:t>
            </a:r>
            <a:br>
              <a:rPr lang="fr-FR" sz="2400" dirty="0" smtClean="0">
                <a:solidFill>
                  <a:srgbClr val="FF9900"/>
                </a:solidFill>
              </a:rPr>
            </a:br>
            <a:r>
              <a:rPr lang="fr-FR" sz="2400" dirty="0" err="1" smtClean="0">
                <a:solidFill>
                  <a:srgbClr val="FF9900"/>
                </a:solidFill>
              </a:rPr>
              <a:t>Engaging</a:t>
            </a:r>
            <a:r>
              <a:rPr lang="fr-FR" sz="2400" dirty="0" smtClean="0">
                <a:solidFill>
                  <a:srgbClr val="FF9900"/>
                </a:solidFill>
              </a:rPr>
              <a:t> </a:t>
            </a:r>
            <a:r>
              <a:rPr lang="fr-FR" sz="2400" dirty="0" err="1" smtClean="0">
                <a:solidFill>
                  <a:srgbClr val="FF9900"/>
                </a:solidFill>
              </a:rPr>
              <a:t>Private</a:t>
            </a:r>
            <a:r>
              <a:rPr lang="fr-FR" sz="2400" dirty="0" smtClean="0">
                <a:solidFill>
                  <a:srgbClr val="FF9900"/>
                </a:solidFill>
              </a:rPr>
              <a:t> </a:t>
            </a:r>
            <a:r>
              <a:rPr lang="fr-FR" sz="2400" dirty="0" err="1" smtClean="0">
                <a:solidFill>
                  <a:srgbClr val="FF9900"/>
                </a:solidFill>
              </a:rPr>
              <a:t>Sector</a:t>
            </a:r>
            <a:endParaRPr lang="en-GB" sz="2400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633788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Generating evidence of the conditions through which PSE in </a:t>
            </a:r>
            <a:r>
              <a:rPr lang="en-US" dirty="0" smtClean="0">
                <a:solidFill>
                  <a:srgbClr val="002060"/>
                </a:solidFill>
              </a:rPr>
              <a:t>Development Cooperation </a:t>
            </a:r>
            <a:r>
              <a:rPr lang="en-US" dirty="0">
                <a:solidFill>
                  <a:srgbClr val="002060"/>
                </a:solidFill>
              </a:rPr>
              <a:t>delivers shared benefits and facilitating evidence-based and inclusive dialogue on the drivers of effective PSE. </a:t>
            </a:r>
            <a:endParaRPr lang="en-US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Ensuring </a:t>
            </a:r>
            <a:r>
              <a:rPr lang="en-GB" dirty="0">
                <a:solidFill>
                  <a:srgbClr val="002060"/>
                </a:solidFill>
              </a:rPr>
              <a:t>that PSE through development co-operation effectively delivers on promised outcomes, meeting results, ownership, transparency, fairness and accountability </a:t>
            </a:r>
            <a:r>
              <a:rPr lang="en-GB" dirty="0" smtClean="0">
                <a:solidFill>
                  <a:srgbClr val="002060"/>
                </a:solidFill>
              </a:rPr>
              <a:t>requirements.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sz="2000" i="1" dirty="0" smtClean="0">
                <a:solidFill>
                  <a:srgbClr val="002060"/>
                </a:solidFill>
              </a:rPr>
              <a:t>Action</a:t>
            </a:r>
            <a:r>
              <a:rPr lang="en-US" sz="2000" i="1" dirty="0">
                <a:solidFill>
                  <a:srgbClr val="002060"/>
                </a:solidFill>
              </a:rPr>
              <a:t>: 5 case studies (Uganda, Cote d’Ivoire, Egypt, Bangladesh, El Salvador), </a:t>
            </a:r>
            <a:r>
              <a:rPr lang="en-GB" sz="2000" i="1" dirty="0" smtClean="0">
                <a:solidFill>
                  <a:srgbClr val="002060"/>
                </a:solidFill>
              </a:rPr>
              <a:t>workshop </a:t>
            </a:r>
            <a:r>
              <a:rPr lang="en-GB" sz="2000" i="1" dirty="0">
                <a:solidFill>
                  <a:srgbClr val="002060"/>
                </a:solidFill>
              </a:rPr>
              <a:t>in </a:t>
            </a:r>
            <a:r>
              <a:rPr lang="en-GB" sz="2000" i="1" dirty="0" smtClean="0">
                <a:solidFill>
                  <a:srgbClr val="002060"/>
                </a:solidFill>
              </a:rPr>
              <a:t>Dhaka on 5-6 February</a:t>
            </a:r>
            <a:endParaRPr lang="en-GB" sz="2000" i="1" dirty="0">
              <a:solidFill>
                <a:srgbClr val="00206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6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9036496" cy="968152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rgbClr val="FF9900"/>
                </a:solidFill>
              </a:rPr>
              <a:t>STRATEGIC OUTPUT 1</a:t>
            </a:r>
            <a:br>
              <a:rPr lang="fr-FR" sz="2400" dirty="0" smtClean="0">
                <a:solidFill>
                  <a:srgbClr val="FF9900"/>
                </a:solidFill>
              </a:rPr>
            </a:br>
            <a:r>
              <a:rPr lang="en-US" sz="2400" dirty="0">
                <a:solidFill>
                  <a:srgbClr val="FF9900"/>
                </a:solidFill>
              </a:rPr>
              <a:t>Enhancing </a:t>
            </a:r>
            <a:r>
              <a:rPr lang="en-US" sz="2400" dirty="0" smtClean="0">
                <a:solidFill>
                  <a:srgbClr val="FF9900"/>
                </a:solidFill>
              </a:rPr>
              <a:t>Development Effectiveness </a:t>
            </a:r>
            <a:r>
              <a:rPr lang="en-US" sz="2400" dirty="0">
                <a:solidFill>
                  <a:srgbClr val="FF9900"/>
                </a:solidFill>
              </a:rPr>
              <a:t>at country level</a:t>
            </a:r>
            <a:endParaRPr lang="en-GB" sz="2400" dirty="0">
              <a:solidFill>
                <a:srgbClr val="FF99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248472"/>
          </a:xfrm>
        </p:spPr>
        <p:txBody>
          <a:bodyPr/>
          <a:lstStyle/>
          <a:p>
            <a:r>
              <a:rPr lang="en-GB" sz="2000" i="0" dirty="0">
                <a:solidFill>
                  <a:srgbClr val="002060"/>
                </a:solidFill>
              </a:rPr>
              <a:t>Establish a </a:t>
            </a:r>
            <a:r>
              <a:rPr lang="en-GB" sz="2000" b="1" i="0" dirty="0">
                <a:solidFill>
                  <a:srgbClr val="002060"/>
                </a:solidFill>
              </a:rPr>
              <a:t>compendium</a:t>
            </a:r>
            <a:r>
              <a:rPr lang="en-GB" sz="2000" i="0" dirty="0">
                <a:solidFill>
                  <a:srgbClr val="002060"/>
                </a:solidFill>
              </a:rPr>
              <a:t> of good practices related to the policies and institutional arrangements; </a:t>
            </a:r>
          </a:p>
          <a:p>
            <a:pPr lvl="0"/>
            <a:r>
              <a:rPr lang="en-GB" sz="2000" i="0" dirty="0" smtClean="0">
                <a:solidFill>
                  <a:srgbClr val="002060"/>
                </a:solidFill>
              </a:rPr>
              <a:t>Providing </a:t>
            </a:r>
            <a:r>
              <a:rPr lang="en-GB" sz="2000" i="0" dirty="0">
                <a:solidFill>
                  <a:srgbClr val="002060"/>
                </a:solidFill>
              </a:rPr>
              <a:t>strategic support to countries to establish and strengthen existing </a:t>
            </a:r>
            <a:r>
              <a:rPr lang="en-GB" sz="2000" b="1" i="0" dirty="0">
                <a:solidFill>
                  <a:srgbClr val="002060"/>
                </a:solidFill>
              </a:rPr>
              <a:t>mechanisms</a:t>
            </a:r>
            <a:r>
              <a:rPr lang="en-GB" sz="2000" i="0" dirty="0">
                <a:solidFill>
                  <a:srgbClr val="002060"/>
                </a:solidFill>
              </a:rPr>
              <a:t> </a:t>
            </a:r>
            <a:r>
              <a:rPr lang="en-GB" sz="2000" i="0" dirty="0" smtClean="0">
                <a:solidFill>
                  <a:srgbClr val="002060"/>
                </a:solidFill>
              </a:rPr>
              <a:t>(policies/strategies)and </a:t>
            </a:r>
            <a:r>
              <a:rPr lang="en-GB" sz="2000" i="0" dirty="0">
                <a:solidFill>
                  <a:srgbClr val="002060"/>
                </a:solidFill>
              </a:rPr>
              <a:t>country level </a:t>
            </a:r>
            <a:r>
              <a:rPr lang="en-GB" sz="2000" b="1" i="0" dirty="0">
                <a:solidFill>
                  <a:srgbClr val="002060"/>
                </a:solidFill>
              </a:rPr>
              <a:t>multi-stakeholder partnerships</a:t>
            </a:r>
            <a:r>
              <a:rPr lang="en-GB" sz="2000" i="0" dirty="0">
                <a:solidFill>
                  <a:srgbClr val="002060"/>
                </a:solidFill>
              </a:rPr>
              <a:t> to advance the </a:t>
            </a:r>
            <a:r>
              <a:rPr lang="en-GB" sz="2000" i="0" dirty="0" smtClean="0">
                <a:solidFill>
                  <a:srgbClr val="002060"/>
                </a:solidFill>
              </a:rPr>
              <a:t>implementation of </a:t>
            </a:r>
            <a:r>
              <a:rPr lang="en-GB" sz="2000" i="0" dirty="0">
                <a:solidFill>
                  <a:srgbClr val="002060"/>
                </a:solidFill>
              </a:rPr>
              <a:t>the effectiveness </a:t>
            </a:r>
            <a:r>
              <a:rPr lang="en-GB" sz="2000" i="0" dirty="0" smtClean="0">
                <a:solidFill>
                  <a:srgbClr val="002060"/>
                </a:solidFill>
              </a:rPr>
              <a:t>principles at national level</a:t>
            </a:r>
          </a:p>
          <a:p>
            <a:pPr lvl="0"/>
            <a:r>
              <a:rPr lang="en-GB" sz="2000" i="0" dirty="0" smtClean="0">
                <a:solidFill>
                  <a:srgbClr val="002060"/>
                </a:solidFill>
              </a:rPr>
              <a:t>Integrate </a:t>
            </a:r>
            <a:r>
              <a:rPr lang="en-GB" sz="2000" i="0" dirty="0">
                <a:solidFill>
                  <a:srgbClr val="002060"/>
                </a:solidFill>
              </a:rPr>
              <a:t>the GPEDC </a:t>
            </a:r>
            <a:r>
              <a:rPr lang="en-GB" sz="2000" i="0" dirty="0" smtClean="0">
                <a:solidFill>
                  <a:srgbClr val="002060"/>
                </a:solidFill>
              </a:rPr>
              <a:t>monitoring </a:t>
            </a:r>
            <a:r>
              <a:rPr lang="en-GB" sz="2000" i="0" dirty="0">
                <a:solidFill>
                  <a:srgbClr val="002060"/>
                </a:solidFill>
              </a:rPr>
              <a:t>process and its results in the national processes on development </a:t>
            </a:r>
            <a:r>
              <a:rPr lang="en-GB" sz="2000" i="0" dirty="0" smtClean="0">
                <a:solidFill>
                  <a:srgbClr val="002060"/>
                </a:solidFill>
              </a:rPr>
              <a:t>cooperation – evidence for policy dialogue</a:t>
            </a:r>
            <a:endParaRPr lang="en-GB" sz="2000" i="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Country </a:t>
            </a:r>
            <a:r>
              <a:rPr lang="en-US" sz="2000" dirty="0">
                <a:solidFill>
                  <a:srgbClr val="002060"/>
                </a:solidFill>
              </a:rPr>
              <a:t>pilots (Uganda, Bangladesh, Mexico, Georgia, Rwanda, El Salvador, Laos, Cambodia, Kenya, Malawi</a:t>
            </a:r>
            <a:r>
              <a:rPr lang="en-US" sz="2000" dirty="0" smtClean="0">
                <a:solidFill>
                  <a:srgbClr val="002060"/>
                </a:solidFill>
              </a:rPr>
              <a:t>)</a:t>
            </a: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Launch </a:t>
            </a:r>
            <a:r>
              <a:rPr lang="en-US" sz="2000" dirty="0">
                <a:solidFill>
                  <a:srgbClr val="002060"/>
                </a:solidFill>
              </a:rPr>
              <a:t>workshop Addis 22-23 February</a:t>
            </a:r>
          </a:p>
          <a:p>
            <a:pPr marL="0" indent="0">
              <a:buNone/>
            </a:pPr>
            <a:r>
              <a:rPr lang="en-US" sz="2000" i="0" dirty="0"/>
              <a:t>	</a:t>
            </a:r>
            <a:endParaRPr lang="en-US" sz="2000" i="0" dirty="0" smtClean="0"/>
          </a:p>
          <a:p>
            <a:pPr marL="0" lvl="0" indent="0">
              <a:buNone/>
            </a:pP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9376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888" y="2792673"/>
            <a:ext cx="6693794" cy="28694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2750" y="734146"/>
            <a:ext cx="858101" cy="11441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9464" y="548680"/>
            <a:ext cx="6858000" cy="2387600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rgbClr val="FF9900"/>
                </a:solidFill>
              </a:rPr>
              <a:t>Enhanced Effectiveness at Country Level</a:t>
            </a:r>
            <a:r>
              <a:rPr lang="en-GB" sz="3600" b="1" dirty="0">
                <a:solidFill>
                  <a:srgbClr val="FF9900"/>
                </a:solidFill>
                <a:effectLst/>
              </a:rPr>
              <a:t/>
            </a:r>
            <a:br>
              <a:rPr lang="en-GB" sz="3600" b="1" dirty="0">
                <a:solidFill>
                  <a:srgbClr val="FF9900"/>
                </a:solidFill>
                <a:effectLst/>
              </a:rPr>
            </a:br>
            <a:r>
              <a:rPr lang="en-GB" sz="3600" b="1" dirty="0">
                <a:solidFill>
                  <a:srgbClr val="FF9900"/>
                </a:solidFill>
              </a:rPr>
              <a:t>Pilot Launch </a:t>
            </a:r>
            <a:r>
              <a:rPr lang="en-GB" sz="3600" b="1" dirty="0" smtClean="0">
                <a:solidFill>
                  <a:srgbClr val="FF9900"/>
                </a:solidFill>
              </a:rPr>
              <a:t>Workshop</a:t>
            </a:r>
            <a:r>
              <a:rPr lang="en-GB" dirty="0">
                <a:solidFill>
                  <a:srgbClr val="002060"/>
                </a:solidFill>
                <a:effectLst/>
              </a:rPr>
              <a:t/>
            </a:r>
            <a:br>
              <a:rPr lang="en-GB" dirty="0">
                <a:solidFill>
                  <a:srgbClr val="002060"/>
                </a:solidFill>
                <a:effectLst/>
              </a:rPr>
            </a:b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2167" y="3178680"/>
            <a:ext cx="63452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2060"/>
                </a:solidFill>
              </a:rPr>
              <a:t>Addis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Ababa</a:t>
            </a:r>
            <a:r>
              <a:rPr lang="fr-FR" dirty="0" smtClean="0">
                <a:solidFill>
                  <a:srgbClr val="002060"/>
                </a:solidFill>
              </a:rPr>
              <a:t> 22 </a:t>
            </a:r>
            <a:r>
              <a:rPr lang="fr-FR" dirty="0">
                <a:solidFill>
                  <a:srgbClr val="002060"/>
                </a:solidFill>
              </a:rPr>
              <a:t>– 23 </a:t>
            </a:r>
            <a:r>
              <a:rPr lang="fr-FR" dirty="0" err="1" smtClean="0">
                <a:solidFill>
                  <a:srgbClr val="002060"/>
                </a:solidFill>
              </a:rPr>
              <a:t>February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>
                <a:solidFill>
                  <a:srgbClr val="002060"/>
                </a:solidFill>
              </a:rPr>
              <a:t>2018</a:t>
            </a:r>
          </a:p>
          <a:p>
            <a:endParaRPr lang="fr-FR" dirty="0">
              <a:solidFill>
                <a:srgbClr val="002060"/>
              </a:solidFill>
            </a:endParaRPr>
          </a:p>
          <a:p>
            <a:pPr algn="ctr"/>
            <a:r>
              <a:rPr lang="fr-FR" sz="3200" b="1" dirty="0" smtClean="0">
                <a:solidFill>
                  <a:srgbClr val="002060"/>
                </a:solidFill>
              </a:rPr>
              <a:t>Key Conclusions</a:t>
            </a:r>
            <a:endParaRPr lang="fr-FR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210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854" y="5669260"/>
            <a:ext cx="858101" cy="11441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1818" y="271744"/>
            <a:ext cx="6858000" cy="2387600"/>
          </a:xfrm>
        </p:spPr>
        <p:txBody>
          <a:bodyPr>
            <a:noAutofit/>
          </a:bodyPr>
          <a:lstStyle/>
          <a:p>
            <a:pPr algn="l"/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/>
              <a:t/>
            </a:r>
            <a:br>
              <a:rPr lang="en-GB" sz="2400" b="1" dirty="0"/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/>
            </a:r>
            <a:br>
              <a:rPr lang="en-GB" sz="2400" b="1" dirty="0">
                <a:solidFill>
                  <a:schemeClr val="accent2"/>
                </a:solidFill>
              </a:rPr>
            </a:br>
            <a:endParaRPr lang="fr-FR" sz="24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ED189AC8-DDD1-4997-98B2-CC1E80DEA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556161"/>
              </p:ext>
            </p:extLst>
          </p:nvPr>
        </p:nvGraphicFramePr>
        <p:xfrm>
          <a:off x="504646" y="158574"/>
          <a:ext cx="8346057" cy="665480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532331">
                  <a:extLst>
                    <a:ext uri="{9D8B030D-6E8A-4147-A177-3AD203B41FA5}">
                      <a16:colId xmlns:a16="http://schemas.microsoft.com/office/drawing/2014/main" xmlns="" val="1672132395"/>
                    </a:ext>
                  </a:extLst>
                </a:gridCol>
                <a:gridCol w="1694833">
                  <a:extLst>
                    <a:ext uri="{9D8B030D-6E8A-4147-A177-3AD203B41FA5}">
                      <a16:colId xmlns:a16="http://schemas.microsoft.com/office/drawing/2014/main" xmlns="" val="1044328465"/>
                    </a:ext>
                  </a:extLst>
                </a:gridCol>
                <a:gridCol w="3118893">
                  <a:extLst>
                    <a:ext uri="{9D8B030D-6E8A-4147-A177-3AD203B41FA5}">
                      <a16:colId xmlns:a16="http://schemas.microsoft.com/office/drawing/2014/main" xmlns="" val="2113911652"/>
                    </a:ext>
                  </a:extLst>
                </a:gridCol>
              </a:tblGrid>
              <a:tr h="426562">
                <a:tc>
                  <a:txBody>
                    <a:bodyPr/>
                    <a:lstStyle/>
                    <a:p>
                      <a:r>
                        <a:rPr lang="de-DE" sz="1600" dirty="0"/>
                        <a:t>Priority implementation area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Countries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Development effectiveness principle/area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21875683"/>
                  </a:ext>
                </a:extLst>
              </a:tr>
              <a:tr h="12270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/>
                        <a:t>Strengthen coordination mechanisms </a:t>
                      </a:r>
                      <a:r>
                        <a:rPr lang="de-DE" sz="1600" dirty="0"/>
                        <a:t>(e.g. dialogue and mutli-stakeholder platforms) and making them more inclusive (challenge: proliferation of stakeholders).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How to engage with the private sector?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All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Inclusive partnerships, transparency, accountability. 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2673489885"/>
                  </a:ext>
                </a:extLst>
              </a:tr>
              <a:tr h="1507577">
                <a:tc>
                  <a:txBody>
                    <a:bodyPr/>
                    <a:lstStyle/>
                    <a:p>
                      <a:r>
                        <a:rPr lang="de-DE" sz="1600" b="1" dirty="0"/>
                        <a:t>Data collection and management </a:t>
                      </a:r>
                      <a:r>
                        <a:rPr lang="de-DE" sz="1600" dirty="0"/>
                        <a:t>- Enhance capacities for Aid Management Platforms - Knowledge sharing</a:t>
                      </a:r>
                    </a:p>
                    <a:p>
                      <a:r>
                        <a:rPr lang="de-DE" sz="1600" dirty="0"/>
                        <a:t>Strengthening country systems/</a:t>
                      </a:r>
                    </a:p>
                    <a:p>
                      <a:r>
                        <a:rPr lang="de-DE" sz="1600" dirty="0"/>
                        <a:t>Aid on budget/alignment – knowledge sharing, learn from other countries (incl budget support).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Lao PDR, Kenya</a:t>
                      </a:r>
                      <a:r>
                        <a:rPr lang="de-DE" sz="1600"/>
                        <a:t>, Georgia, Uganda, Malawi</a:t>
                      </a:r>
                      <a:r>
                        <a:rPr lang="de-DE" sz="1600" dirty="0"/>
                        <a:t>, </a:t>
                      </a:r>
                    </a:p>
                    <a:p>
                      <a:r>
                        <a:rPr lang="de-DE" sz="1600" dirty="0"/>
                        <a:t>Cambodia, Georgia, Rwanda, Bangladesh.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Transparency/Accountability; Ownership/country systems; Results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3919023445"/>
                  </a:ext>
                </a:extLst>
              </a:tr>
              <a:tr h="6661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/>
                        <a:t>Strengthening capacities of stakeholders</a:t>
                      </a:r>
                      <a:r>
                        <a:rPr lang="de-DE" sz="1600" dirty="0"/>
                        <a:t>. Institutional and other stakeholders – absorption, CSO organisation, local governments.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/>
                        <a:t>Rwanda, Uganda, Kenya, Malawi, Bangladesh, Lao PDR,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4179080382"/>
                  </a:ext>
                </a:extLst>
              </a:tr>
              <a:tr h="833122">
                <a:tc>
                  <a:txBody>
                    <a:bodyPr/>
                    <a:lstStyle/>
                    <a:p>
                      <a:r>
                        <a:rPr lang="de-DE" sz="1600" b="1" dirty="0"/>
                        <a:t>Managing financial flows (Integrated, Financial Frameworks)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/>
                        <a:t>Bangladesh, Kenya, Malawi,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Financing for Development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308088819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600" dirty="0"/>
                        <a:t>South-South cooperation, DRM (and GP facilitation of this)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/>
                        <a:t>Lao PDR, Mexico, Cambodia, Georgia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South-South cooperation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482776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889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352392D-C3D1-4116-B74C-7F5CFEF3B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8"/>
            <a:ext cx="9144000" cy="1325563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b="1" dirty="0">
                <a:solidFill>
                  <a:srgbClr val="FF9900"/>
                </a:solidFill>
              </a:rPr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9DE836E-AE30-4B78-B037-F6252604B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42536"/>
            <a:ext cx="7886700" cy="4853796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Engage with EU Delegation/Germany</a:t>
            </a:r>
            <a:r>
              <a:rPr lang="en-GB" dirty="0">
                <a:solidFill>
                  <a:srgbClr val="002060"/>
                </a:solidFill>
              </a:rPr>
              <a:t> to kick-start country implementation;</a:t>
            </a:r>
            <a:endParaRPr lang="en-GB" b="1" dirty="0">
              <a:solidFill>
                <a:srgbClr val="002060"/>
              </a:solidFill>
            </a:endParaRPr>
          </a:p>
          <a:p>
            <a:r>
              <a:rPr lang="en-GB" b="1" dirty="0">
                <a:solidFill>
                  <a:srgbClr val="002060"/>
                </a:solidFill>
              </a:rPr>
              <a:t>Concept note </a:t>
            </a:r>
            <a:r>
              <a:rPr lang="en-GB" dirty="0">
                <a:solidFill>
                  <a:srgbClr val="002060"/>
                </a:solidFill>
              </a:rPr>
              <a:t>including priorities, challenges, expected results; roadmap (end-March/April);</a:t>
            </a:r>
          </a:p>
          <a:p>
            <a:r>
              <a:rPr lang="en-GB" b="1" dirty="0">
                <a:solidFill>
                  <a:srgbClr val="002060"/>
                </a:solidFill>
              </a:rPr>
              <a:t>Implementation update </a:t>
            </a:r>
            <a:r>
              <a:rPr lang="en-GB" dirty="0">
                <a:solidFill>
                  <a:srgbClr val="002060"/>
                </a:solidFill>
              </a:rPr>
              <a:t>(light!)</a:t>
            </a:r>
            <a:r>
              <a:rPr lang="en-GB" b="1" dirty="0">
                <a:solidFill>
                  <a:srgbClr val="002060"/>
                </a:solidFill>
              </a:rPr>
              <a:t>;</a:t>
            </a:r>
          </a:p>
          <a:p>
            <a:r>
              <a:rPr lang="en-GB" b="1" dirty="0">
                <a:solidFill>
                  <a:srgbClr val="002060"/>
                </a:solidFill>
              </a:rPr>
              <a:t>Final reporting </a:t>
            </a:r>
            <a:r>
              <a:rPr lang="en-GB" dirty="0">
                <a:solidFill>
                  <a:srgbClr val="002060"/>
                </a:solidFill>
              </a:rPr>
              <a:t>(lessons learned and good practices, results achieved)</a:t>
            </a:r>
          </a:p>
          <a:p>
            <a:r>
              <a:rPr lang="en-GB" b="1" dirty="0">
                <a:solidFill>
                  <a:srgbClr val="002060"/>
                </a:solidFill>
              </a:rPr>
              <a:t>Communication</a:t>
            </a:r>
            <a:r>
              <a:rPr lang="en-GB" dirty="0">
                <a:solidFill>
                  <a:srgbClr val="002060"/>
                </a:solidFill>
              </a:rPr>
              <a:t> – newsletter, blog posts;</a:t>
            </a:r>
            <a:r>
              <a:rPr lang="en-GB" b="1" dirty="0">
                <a:solidFill>
                  <a:srgbClr val="002060"/>
                </a:solidFill>
              </a:rPr>
              <a:t> online community of practice</a:t>
            </a:r>
            <a:r>
              <a:rPr lang="en-GB" dirty="0">
                <a:solidFill>
                  <a:srgbClr val="002060"/>
                </a:solidFill>
              </a:rPr>
              <a:t> (suggestion) – sharing experience, peer learning etc. </a:t>
            </a:r>
          </a:p>
          <a:p>
            <a:r>
              <a:rPr lang="en-GB" b="1" dirty="0">
                <a:solidFill>
                  <a:srgbClr val="002060"/>
                </a:solidFill>
              </a:rPr>
              <a:t>Global Compendium good practices </a:t>
            </a:r>
            <a:r>
              <a:rPr lang="en-GB" dirty="0">
                <a:solidFill>
                  <a:srgbClr val="002060"/>
                </a:solidFill>
              </a:rPr>
              <a:t>(to be organised around development effectiveness principles).</a:t>
            </a:r>
          </a:p>
        </p:txBody>
      </p:sp>
    </p:spTree>
    <p:extLst>
      <p:ext uri="{BB962C8B-B14F-4D97-AF65-F5344CB8AC3E}">
        <p14:creationId xmlns:p14="http://schemas.microsoft.com/office/powerpoint/2010/main" val="2196696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9036496" cy="968152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rgbClr val="FF9900"/>
                </a:solidFill>
              </a:rPr>
              <a:t>STRATEGIC OUTPUT 2</a:t>
            </a:r>
            <a:br>
              <a:rPr lang="fr-FR" sz="2400" dirty="0" smtClean="0">
                <a:solidFill>
                  <a:srgbClr val="FF9900"/>
                </a:solidFill>
              </a:rPr>
            </a:br>
            <a:r>
              <a:rPr lang="en-GB" sz="1800" b="0" dirty="0" smtClean="0">
                <a:solidFill>
                  <a:srgbClr val="FF9900"/>
                </a:solidFill>
              </a:rPr>
              <a:t> </a:t>
            </a:r>
            <a:r>
              <a:rPr lang="en-GB" sz="2400" dirty="0">
                <a:solidFill>
                  <a:srgbClr val="FF9900"/>
                </a:solidFill>
              </a:rPr>
              <a:t>Unlocking the Potential of </a:t>
            </a:r>
            <a:r>
              <a:rPr lang="en-GB" sz="2400" dirty="0" smtClean="0">
                <a:solidFill>
                  <a:srgbClr val="FF9900"/>
                </a:solidFill>
              </a:rPr>
              <a:t>Effectiveness</a:t>
            </a:r>
            <a:endParaRPr lang="en-GB" sz="2400" dirty="0">
              <a:solidFill>
                <a:srgbClr val="FF99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248472"/>
          </a:xfrm>
        </p:spPr>
        <p:txBody>
          <a:bodyPr/>
          <a:lstStyle/>
          <a:p>
            <a:r>
              <a:rPr lang="en-US" sz="2000" b="1" i="0" dirty="0" smtClean="0">
                <a:solidFill>
                  <a:srgbClr val="002060"/>
                </a:solidFill>
              </a:rPr>
              <a:t>Review </a:t>
            </a:r>
            <a:r>
              <a:rPr lang="en-US" sz="2000" b="1" i="0" dirty="0">
                <a:solidFill>
                  <a:srgbClr val="002060"/>
                </a:solidFill>
              </a:rPr>
              <a:t>of monitoring framework, launch of 2018 </a:t>
            </a:r>
            <a:r>
              <a:rPr lang="en-US" sz="2000" b="1" i="0" dirty="0" smtClean="0">
                <a:solidFill>
                  <a:srgbClr val="002060"/>
                </a:solidFill>
              </a:rPr>
              <a:t>exercise </a:t>
            </a:r>
            <a:r>
              <a:rPr lang="en-US" sz="2000" i="0" dirty="0" smtClean="0">
                <a:solidFill>
                  <a:srgbClr val="002060"/>
                </a:solidFill>
              </a:rPr>
              <a:t>(Sessions 2 and 3)</a:t>
            </a:r>
            <a:endParaRPr lang="en-US" sz="2000" i="0" dirty="0" smtClean="0">
              <a:solidFill>
                <a:srgbClr val="002060"/>
              </a:solidFill>
            </a:endParaRPr>
          </a:p>
          <a:p>
            <a:endParaRPr lang="en-US" sz="2000" b="1" i="0" dirty="0" smtClean="0">
              <a:solidFill>
                <a:srgbClr val="002060"/>
              </a:solidFill>
            </a:endParaRPr>
          </a:p>
          <a:p>
            <a:r>
              <a:rPr lang="en-US" sz="2000" b="1" i="0" dirty="0">
                <a:solidFill>
                  <a:srgbClr val="002060"/>
                </a:solidFill>
              </a:rPr>
              <a:t>P</a:t>
            </a:r>
            <a:r>
              <a:rPr lang="en-US" sz="2000" b="1" i="0" dirty="0" smtClean="0">
                <a:solidFill>
                  <a:srgbClr val="002060"/>
                </a:solidFill>
              </a:rPr>
              <a:t>iloting </a:t>
            </a:r>
            <a:r>
              <a:rPr lang="en-US" sz="2000" b="1" i="0" dirty="0">
                <a:solidFill>
                  <a:srgbClr val="002060"/>
                </a:solidFill>
              </a:rPr>
              <a:t>on adapting/expanding scope: </a:t>
            </a:r>
            <a:r>
              <a:rPr lang="en-GB" sz="2000" i="0" dirty="0">
                <a:solidFill>
                  <a:srgbClr val="002060"/>
                </a:solidFill>
              </a:rPr>
              <a:t>conflict and fragility, gender equality and climate change; beyond ODA; south-south cooperation; measuring effectiveness of private sector </a:t>
            </a:r>
            <a:r>
              <a:rPr lang="en-GB" sz="2000" i="0" dirty="0" smtClean="0">
                <a:solidFill>
                  <a:srgbClr val="002060"/>
                </a:solidFill>
              </a:rPr>
              <a:t>engagement</a:t>
            </a:r>
            <a:r>
              <a:rPr lang="en-GB" sz="2000" i="0" dirty="0" smtClean="0">
                <a:solidFill>
                  <a:srgbClr val="002060"/>
                </a:solidFill>
              </a:rPr>
              <a:t>. (session 5)</a:t>
            </a:r>
            <a:endParaRPr lang="en-GB" sz="2000" i="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000" i="0" dirty="0">
              <a:solidFill>
                <a:srgbClr val="002060"/>
              </a:solidFill>
            </a:endParaRPr>
          </a:p>
          <a:p>
            <a:r>
              <a:rPr lang="en-GB" sz="2000" i="0" dirty="0" smtClean="0">
                <a:solidFill>
                  <a:srgbClr val="002060"/>
                </a:solidFill>
              </a:rPr>
              <a:t>The </a:t>
            </a:r>
            <a:r>
              <a:rPr lang="en-GB" sz="2000" b="1" i="0" dirty="0">
                <a:solidFill>
                  <a:srgbClr val="002060"/>
                </a:solidFill>
              </a:rPr>
              <a:t>G</a:t>
            </a:r>
            <a:r>
              <a:rPr lang="en-US" sz="2000" b="1" i="0" dirty="0" err="1">
                <a:solidFill>
                  <a:srgbClr val="002060"/>
                </a:solidFill>
              </a:rPr>
              <a:t>lobal</a:t>
            </a:r>
            <a:r>
              <a:rPr lang="en-US" sz="2000" b="1" i="0" dirty="0">
                <a:solidFill>
                  <a:srgbClr val="002060"/>
                </a:solidFill>
              </a:rPr>
              <a:t> Action </a:t>
            </a:r>
            <a:r>
              <a:rPr lang="en-US" sz="2000" b="1" i="0" dirty="0" smtClean="0">
                <a:solidFill>
                  <a:srgbClr val="002060"/>
                </a:solidFill>
              </a:rPr>
              <a:t>Plan </a:t>
            </a:r>
            <a:r>
              <a:rPr lang="en-US" sz="2000" i="0" dirty="0" smtClean="0">
                <a:solidFill>
                  <a:srgbClr val="002060"/>
                </a:solidFill>
              </a:rPr>
              <a:t>to</a:t>
            </a:r>
            <a:r>
              <a:rPr lang="en-US" sz="2000" b="1" i="0" dirty="0" smtClean="0">
                <a:solidFill>
                  <a:srgbClr val="002060"/>
                </a:solidFill>
              </a:rPr>
              <a:t> </a:t>
            </a:r>
            <a:r>
              <a:rPr lang="en-GB" sz="2000" i="0" dirty="0">
                <a:solidFill>
                  <a:srgbClr val="002060"/>
                </a:solidFill>
              </a:rPr>
              <a:t>unlock the potential of </a:t>
            </a:r>
            <a:r>
              <a:rPr lang="en-GB" sz="2000" i="0" dirty="0" smtClean="0">
                <a:solidFill>
                  <a:srgbClr val="002060"/>
                </a:solidFill>
              </a:rPr>
              <a:t>effectiveness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(session 4)</a:t>
            </a:r>
            <a:endParaRPr lang="en-GB" sz="20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000" i="0" dirty="0" smtClean="0"/>
          </a:p>
          <a:p>
            <a:pPr marL="0" indent="0">
              <a:buNone/>
            </a:pPr>
            <a:endParaRPr lang="en-US" sz="2000" i="0" dirty="0" smtClean="0"/>
          </a:p>
          <a:p>
            <a:pPr marL="0" lvl="0" indent="0">
              <a:buNone/>
            </a:pP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3128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PEDC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1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GPEDC</Template>
  <TotalTime>81</TotalTime>
  <Words>631</Words>
  <Application>Microsoft Office PowerPoint</Application>
  <PresentationFormat>On-screen Show (4:3)</PresentationFormat>
  <Paragraphs>91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GPEDC</vt:lpstr>
      <vt:lpstr>Office Theme</vt:lpstr>
      <vt:lpstr>PowerPoint Presentation</vt:lpstr>
      <vt:lpstr>Programme of Work 2017-2018</vt:lpstr>
      <vt:lpstr>STRATEGIC OUTPUT 3 Knowledge-sharing  </vt:lpstr>
      <vt:lpstr>STRATEGIC OUTPUT 4 Engaging Private Sector</vt:lpstr>
      <vt:lpstr>STRATEGIC OUTPUT 1 Enhancing Development Effectiveness at country level</vt:lpstr>
      <vt:lpstr>Enhanced Effectiveness at Country Level Pilot Launch Workshop </vt:lpstr>
      <vt:lpstr>                       </vt:lpstr>
      <vt:lpstr>Next steps</vt:lpstr>
      <vt:lpstr>STRATEGIC OUTPUT 2  Unlocking the Potential of Effectiveness</vt:lpstr>
    </vt:vector>
  </TitlesOfParts>
  <Company>OECD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1: Monitoring Update</dc:title>
  <dc:creator>GUERRERO-RUIZ Alejandro</dc:creator>
  <cp:lastModifiedBy>MERLO Nicoletta (DEVCO)</cp:lastModifiedBy>
  <cp:revision>149</cp:revision>
  <cp:lastPrinted>2017-03-21T16:45:15Z</cp:lastPrinted>
  <dcterms:created xsi:type="dcterms:W3CDTF">2016-07-07T07:53:25Z</dcterms:created>
  <dcterms:modified xsi:type="dcterms:W3CDTF">2018-03-01T15:26:09Z</dcterms:modified>
</cp:coreProperties>
</file>